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317" r:id="rId8"/>
    <p:sldId id="319" r:id="rId9"/>
    <p:sldId id="320" r:id="rId10"/>
    <p:sldId id="321" r:id="rId11"/>
    <p:sldId id="327" r:id="rId12"/>
    <p:sldId id="322" r:id="rId13"/>
    <p:sldId id="323" r:id="rId14"/>
    <p:sldId id="270" r:id="rId15"/>
    <p:sldId id="32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en-US"/>
              <a:t>Good morning. My name is David, and I'm here to present the multi-agent version of the popular Double Deep Q-Networks algorithm.</a:t>
            </a:r>
            <a:endParaRPr lang="x-non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en-US"/>
              <a:t>For some context, </a:t>
            </a:r>
            <a:r>
              <a:rPr lang="en-US"/>
              <a:t>Q-learning is a </a:t>
            </a:r>
            <a:r>
              <a:rPr lang="x-none" altLang="en-US"/>
              <a:t>popular</a:t>
            </a:r>
            <a:r>
              <a:rPr lang="en-US"/>
              <a:t> algorithm </a:t>
            </a:r>
            <a:r>
              <a:rPr lang="x-none" altLang="en-US"/>
              <a:t>that</a:t>
            </a:r>
            <a:r>
              <a:rPr lang="en-US"/>
              <a:t> determines </a:t>
            </a:r>
            <a:r>
              <a:rPr lang="x-none" altLang="en-US"/>
              <a:t>an </a:t>
            </a:r>
            <a:r>
              <a:rPr lang="en-US"/>
              <a:t>optimal strategy and </a:t>
            </a:r>
            <a:r>
              <a:rPr lang="x-none" altLang="en-US"/>
              <a:t>exploits it with </a:t>
            </a:r>
            <a:r>
              <a:rPr lang="en-US"/>
              <a:t>a greedy approach. We can prove it is optimal in single-agent scenarios, but these guarantees are lost in the multi-agent environment. It also </a:t>
            </a:r>
            <a:r>
              <a:rPr lang="x-none" altLang="en-US"/>
              <a:t>can't </a:t>
            </a:r>
            <a:r>
              <a:rPr lang="en-US"/>
              <a:t>handle high-complexity scenarios, and suffers from the Curse of Dimensionality.</a:t>
            </a:r>
            <a:endParaRPr lang="en-US"/>
          </a:p>
          <a:p>
            <a:endParaRPr lang="en-US"/>
          </a:p>
          <a:p>
            <a:r>
              <a:rPr lang="en-US"/>
              <a:t>We can solve the complexity issue through the use of deep-learning techniques, </a:t>
            </a:r>
            <a:r>
              <a:rPr lang="x-none" altLang="en-US"/>
              <a:t>like </a:t>
            </a:r>
            <a:r>
              <a:rPr lang="en-US"/>
              <a:t>DQN</a:t>
            </a:r>
            <a:r>
              <a:rPr lang="x-none" altLang="en-US"/>
              <a:t>,  which </a:t>
            </a:r>
            <a:r>
              <a:rPr lang="en-US"/>
              <a:t>uses a neural network to approximate the Q-function. It keeps a separate more stable network, which is used as the optimization target, and also keeps a data-set of </a:t>
            </a:r>
            <a:r>
              <a:rPr lang="x-none" altLang="en-US"/>
              <a:t>agent transitions </a:t>
            </a:r>
            <a:r>
              <a:rPr lang="en-US"/>
              <a:t>to perform batch learning.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en-US"/>
              <a:t>For some context, </a:t>
            </a:r>
            <a:r>
              <a:rPr lang="en-US"/>
              <a:t>Q-learning is a </a:t>
            </a:r>
            <a:r>
              <a:rPr lang="x-none" altLang="en-US"/>
              <a:t>popular</a:t>
            </a:r>
            <a:r>
              <a:rPr lang="en-US"/>
              <a:t> algorithm </a:t>
            </a:r>
            <a:r>
              <a:rPr lang="x-none" altLang="en-US"/>
              <a:t>that</a:t>
            </a:r>
            <a:r>
              <a:rPr lang="en-US"/>
              <a:t> determines </a:t>
            </a:r>
            <a:r>
              <a:rPr lang="x-none" altLang="en-US"/>
              <a:t>an </a:t>
            </a:r>
            <a:r>
              <a:rPr lang="en-US"/>
              <a:t>optimal strategy and </a:t>
            </a:r>
            <a:r>
              <a:rPr lang="x-none" altLang="en-US"/>
              <a:t>exploits it with </a:t>
            </a:r>
            <a:r>
              <a:rPr lang="en-US"/>
              <a:t>a greedy approach. We can prove it is optimal in single-agent scenarios, but these guarantees are lost in the multi-agent environment. It also </a:t>
            </a:r>
            <a:r>
              <a:rPr lang="x-none" altLang="en-US"/>
              <a:t>can't </a:t>
            </a:r>
            <a:r>
              <a:rPr lang="en-US"/>
              <a:t>handle high-complexity scenarios, and suffers from the Curse of Dimensionality.</a:t>
            </a:r>
            <a:endParaRPr lang="en-US"/>
          </a:p>
          <a:p>
            <a:endParaRPr lang="en-US"/>
          </a:p>
          <a:p>
            <a:r>
              <a:rPr lang="en-US"/>
              <a:t>We can solve the complexity issue through the use of deep-learning techniques, </a:t>
            </a:r>
            <a:r>
              <a:rPr lang="x-none" altLang="en-US"/>
              <a:t>like </a:t>
            </a:r>
            <a:r>
              <a:rPr lang="en-US"/>
              <a:t>DQN</a:t>
            </a:r>
            <a:r>
              <a:rPr lang="x-none" altLang="en-US"/>
              <a:t>,  which </a:t>
            </a:r>
            <a:r>
              <a:rPr lang="en-US"/>
              <a:t>uses a neural network to approximate the Q-function. It keeps a separate more stable network, which is used as the optimization target, and also keeps a data-set of </a:t>
            </a:r>
            <a:r>
              <a:rPr lang="x-none" altLang="en-US"/>
              <a:t>agent transitions </a:t>
            </a:r>
            <a:r>
              <a:rPr lang="en-US"/>
              <a:t>to perform batch learning.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en-US"/>
              <a:t>To sum up, w</a:t>
            </a:r>
            <a:r>
              <a:rPr lang="en-US"/>
              <a:t>e extend</a:t>
            </a:r>
            <a:r>
              <a:rPr lang="x-none" altLang="en-US"/>
              <a:t>ed</a:t>
            </a:r>
            <a:r>
              <a:rPr lang="en-US"/>
              <a:t> the Double DQN algorithm to the multi-agent paradigm</a:t>
            </a:r>
            <a:r>
              <a:rPr lang="x-none" altLang="en-US"/>
              <a:t>. We used both the I</a:t>
            </a:r>
            <a:r>
              <a:rPr lang="en-US"/>
              <a:t>ndependent Learners and </a:t>
            </a:r>
            <a:r>
              <a:rPr lang="x-none" altLang="en-US"/>
              <a:t>the </a:t>
            </a:r>
            <a:r>
              <a:rPr lang="en-US"/>
              <a:t>Joint-Action Learners techniques</a:t>
            </a:r>
            <a:r>
              <a:rPr lang="x-none" altLang="en-US"/>
              <a:t>, </a:t>
            </a:r>
            <a:r>
              <a:rPr lang="en-US"/>
              <a:t>and </a:t>
            </a:r>
            <a:r>
              <a:rPr lang="x-none" altLang="en-US"/>
              <a:t>demonstrated </a:t>
            </a:r>
            <a:r>
              <a:rPr lang="en-US"/>
              <a:t>their viability for learning complex policies in </a:t>
            </a:r>
            <a:r>
              <a:rPr lang="x-none" altLang="en-US"/>
              <a:t>high-dimensional </a:t>
            </a:r>
            <a:r>
              <a:rPr lang="en-US"/>
              <a:t>multi-agent scenarios</a:t>
            </a:r>
            <a:r>
              <a:rPr lang="x-none" altLang="en-US"/>
              <a:t>.</a:t>
            </a:r>
            <a:endParaRPr lang="en-US"/>
          </a:p>
          <a:p>
            <a:r>
              <a:rPr lang="en-US"/>
              <a:t>We </a:t>
            </a:r>
            <a:r>
              <a:rPr lang="x-none" altLang="en-US"/>
              <a:t>also showed </a:t>
            </a:r>
            <a:r>
              <a:rPr lang="en-US"/>
              <a:t>how </a:t>
            </a:r>
            <a:r>
              <a:rPr lang="x-none" altLang="en-US"/>
              <a:t>the algorithm </a:t>
            </a:r>
            <a:r>
              <a:rPr lang="en-US"/>
              <a:t>can generalize </a:t>
            </a:r>
            <a:r>
              <a:rPr lang="x-none" altLang="en-US"/>
              <a:t>to </a:t>
            </a:r>
            <a:r>
              <a:rPr lang="en-US"/>
              <a:t>not only more complex tasks, but also </a:t>
            </a:r>
            <a:r>
              <a:rPr lang="x-none" altLang="en-US"/>
              <a:t>to </a:t>
            </a:r>
            <a:r>
              <a:rPr lang="en-US"/>
              <a:t>larger number</a:t>
            </a:r>
            <a:r>
              <a:rPr lang="x-none" altLang="en-US"/>
              <a:t>s</a:t>
            </a:r>
            <a:r>
              <a:rPr lang="en-US"/>
              <a:t> of agents</a:t>
            </a:r>
            <a:r>
              <a:rPr lang="x-none"/>
              <a:t>, by taking advantage of </a:t>
            </a:r>
            <a:r>
              <a:rPr lang="x-none" altLang="en-US"/>
              <a:t>transfer learning to speed up training. We also concluded that the Joint-Action variant is harder to generalize and has more requirements than the Independent variant.</a:t>
            </a:r>
            <a:endParaRPr lang="x-none" altLang="en-US"/>
          </a:p>
          <a:p>
            <a:endParaRPr lang="en-US"/>
          </a:p>
          <a:p>
            <a:r>
              <a:rPr lang="en-US"/>
              <a:t>In the future, we plan on extending </a:t>
            </a:r>
            <a:r>
              <a:rPr lang="x-none" altLang="en-US"/>
              <a:t>the algorithm </a:t>
            </a:r>
            <a:r>
              <a:rPr lang="en-US"/>
              <a:t>to make use of other multiagent adaptations of Q-learning, </a:t>
            </a:r>
            <a:r>
              <a:rPr lang="x-none" altLang="en-US"/>
              <a:t>other than </a:t>
            </a:r>
            <a:r>
              <a:rPr lang="en-US"/>
              <a:t>IL and JAL, </a:t>
            </a:r>
            <a:r>
              <a:rPr lang="x-none" altLang="en-US"/>
              <a:t>to</a:t>
            </a:r>
            <a:r>
              <a:rPr lang="en-US"/>
              <a:t>allow for </a:t>
            </a:r>
            <a:r>
              <a:rPr lang="x-none" altLang="en-US"/>
              <a:t>stochastic policies</a:t>
            </a:r>
            <a:r>
              <a:rPr lang="en-US"/>
              <a:t>. </a:t>
            </a:r>
            <a:r>
              <a:rPr lang="x-none" altLang="en-US"/>
              <a:t>We also plan to extend o</a:t>
            </a:r>
            <a:r>
              <a:rPr lang="en-US"/>
              <a:t>ther deep reinforcement techniques </a:t>
            </a:r>
            <a:r>
              <a:rPr lang="x-none" altLang="en-US"/>
              <a:t>(aside from DQN) and compare them with our proposal.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en-US"/>
              <a:t>Good morning. My name is David, and I'm here to present the multi-agent version of the popular Double Deep Q-Networks algorithm.</a:t>
            </a:r>
            <a:endParaRPr lang="x-non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en-US"/>
              <a:t>I will start with our motivation about our proposal, introduce some background and related work, present our algorithm and its results, and draw some conclusions.</a:t>
            </a:r>
            <a:endParaRPr lang="x-non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In recent years, there have been many successes using deep representations in reinforcement learning. One of these examples is the Deep Q-Networks (or DQN) algorithm, which allowed a single agent to beat several </a:t>
            </a:r>
            <a:r>
              <a:rPr lang="x-none" altLang="en-US"/>
              <a:t>video</a:t>
            </a:r>
            <a:r>
              <a:rPr lang="en-US"/>
              <a:t>games. </a:t>
            </a:r>
            <a:endParaRPr lang="en-US"/>
          </a:p>
          <a:p>
            <a:endParaRPr lang="en-US"/>
          </a:p>
          <a:p>
            <a:r>
              <a:rPr lang="en-US"/>
              <a:t>However, in most situations, agents interact with other agents in the system to solve a given problem. </a:t>
            </a:r>
            <a:endParaRPr lang="en-US"/>
          </a:p>
          <a:p>
            <a:endParaRPr lang="en-US"/>
          </a:p>
          <a:p>
            <a:r>
              <a:rPr lang="en-US"/>
              <a:t>And so, we propose to extend the DQN algorithm to the multiagent environment, and we describe two variants for cooperative scenarios, known as Independent Learners and Joint-Action Learners.  We show how these variants behave in different tasks and how they can generalize to similar, but </a:t>
            </a:r>
            <a:r>
              <a:rPr lang="x-none" altLang="en-US"/>
              <a:t>harder</a:t>
            </a:r>
            <a:r>
              <a:rPr lang="en-US"/>
              <a:t>, tasks, with more agents or more goals to accomplish.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en-US"/>
              <a:t>For some context, </a:t>
            </a:r>
            <a:r>
              <a:rPr lang="en-US"/>
              <a:t>Q-learning is a </a:t>
            </a:r>
            <a:r>
              <a:rPr lang="x-none" altLang="en-US"/>
              <a:t>popular</a:t>
            </a:r>
            <a:r>
              <a:rPr lang="en-US"/>
              <a:t> algorithm </a:t>
            </a:r>
            <a:r>
              <a:rPr lang="x-none" altLang="en-US"/>
              <a:t>that</a:t>
            </a:r>
            <a:r>
              <a:rPr lang="en-US"/>
              <a:t> determines </a:t>
            </a:r>
            <a:r>
              <a:rPr lang="x-none" altLang="en-US"/>
              <a:t>an </a:t>
            </a:r>
            <a:r>
              <a:rPr lang="en-US"/>
              <a:t>optimal strategy and </a:t>
            </a:r>
            <a:r>
              <a:rPr lang="x-none" altLang="en-US"/>
              <a:t>exploits it with </a:t>
            </a:r>
            <a:r>
              <a:rPr lang="en-US"/>
              <a:t>a greedy approach. We can prove it is optimal in single-agent scenarios, but these guarantees are lost in the multi-agent environment. It also </a:t>
            </a:r>
            <a:r>
              <a:rPr lang="x-none" altLang="en-US"/>
              <a:t>can't </a:t>
            </a:r>
            <a:r>
              <a:rPr lang="en-US"/>
              <a:t>handle high-complexity scenarios, and suffers from the Curse of Dimensionality.</a:t>
            </a:r>
            <a:endParaRPr lang="en-US"/>
          </a:p>
          <a:p>
            <a:endParaRPr lang="en-US"/>
          </a:p>
          <a:p>
            <a:r>
              <a:rPr lang="en-US"/>
              <a:t>We can solve the complexity issue through the use of deep-learning techniques, </a:t>
            </a:r>
            <a:r>
              <a:rPr lang="x-none" altLang="en-US"/>
              <a:t>like </a:t>
            </a:r>
            <a:r>
              <a:rPr lang="en-US"/>
              <a:t>DQN</a:t>
            </a:r>
            <a:r>
              <a:rPr lang="x-none" altLang="en-US"/>
              <a:t>,  which </a:t>
            </a:r>
            <a:r>
              <a:rPr lang="en-US"/>
              <a:t>uses a neural network to approximate the Q-function. It keeps a separate more stable network, which is used as the optimization target, and also keeps a data-set of </a:t>
            </a:r>
            <a:r>
              <a:rPr lang="x-none" altLang="en-US"/>
              <a:t>agent transitions </a:t>
            </a:r>
            <a:r>
              <a:rPr lang="en-US"/>
              <a:t>to perform batch learning.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en-US"/>
              <a:t>For some context, </a:t>
            </a:r>
            <a:r>
              <a:rPr lang="en-US"/>
              <a:t>Q-learning is a </a:t>
            </a:r>
            <a:r>
              <a:rPr lang="x-none" altLang="en-US"/>
              <a:t>popular</a:t>
            </a:r>
            <a:r>
              <a:rPr lang="en-US"/>
              <a:t> algorithm </a:t>
            </a:r>
            <a:r>
              <a:rPr lang="x-none" altLang="en-US"/>
              <a:t>that</a:t>
            </a:r>
            <a:r>
              <a:rPr lang="en-US"/>
              <a:t> determines </a:t>
            </a:r>
            <a:r>
              <a:rPr lang="x-none" altLang="en-US"/>
              <a:t>an </a:t>
            </a:r>
            <a:r>
              <a:rPr lang="en-US"/>
              <a:t>optimal strategy and </a:t>
            </a:r>
            <a:r>
              <a:rPr lang="x-none" altLang="en-US"/>
              <a:t>exploits it with </a:t>
            </a:r>
            <a:r>
              <a:rPr lang="en-US"/>
              <a:t>a greedy approach. We can prove it is optimal in single-agent scenarios, but these guarantees are lost in the multi-agent environment. It also </a:t>
            </a:r>
            <a:r>
              <a:rPr lang="x-none" altLang="en-US"/>
              <a:t>can't </a:t>
            </a:r>
            <a:r>
              <a:rPr lang="en-US"/>
              <a:t>handle high-complexity scenarios, and suffers from the Curse of Dimensionality.</a:t>
            </a:r>
            <a:endParaRPr lang="en-US"/>
          </a:p>
          <a:p>
            <a:endParaRPr lang="en-US"/>
          </a:p>
          <a:p>
            <a:r>
              <a:rPr lang="en-US"/>
              <a:t>We can solve the complexity issue through the use of deep-learning techniques, </a:t>
            </a:r>
            <a:r>
              <a:rPr lang="x-none" altLang="en-US"/>
              <a:t>like </a:t>
            </a:r>
            <a:r>
              <a:rPr lang="en-US"/>
              <a:t>DQN</a:t>
            </a:r>
            <a:r>
              <a:rPr lang="x-none" altLang="en-US"/>
              <a:t>,  which </a:t>
            </a:r>
            <a:r>
              <a:rPr lang="en-US"/>
              <a:t>uses a neural network to approximate the Q-function. It keeps a separate more stable network, which is used as the optimization target, and also keeps a data-set of </a:t>
            </a:r>
            <a:r>
              <a:rPr lang="x-none" altLang="en-US"/>
              <a:t>agent transitions </a:t>
            </a:r>
            <a:r>
              <a:rPr lang="en-US"/>
              <a:t>to perform batch learning.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en-US"/>
              <a:t>For some context, </a:t>
            </a:r>
            <a:r>
              <a:rPr lang="en-US"/>
              <a:t>Q-learning is a </a:t>
            </a:r>
            <a:r>
              <a:rPr lang="x-none" altLang="en-US"/>
              <a:t>popular</a:t>
            </a:r>
            <a:r>
              <a:rPr lang="en-US"/>
              <a:t> algorithm </a:t>
            </a:r>
            <a:r>
              <a:rPr lang="x-none" altLang="en-US"/>
              <a:t>that</a:t>
            </a:r>
            <a:r>
              <a:rPr lang="en-US"/>
              <a:t> determines </a:t>
            </a:r>
            <a:r>
              <a:rPr lang="x-none" altLang="en-US"/>
              <a:t>an </a:t>
            </a:r>
            <a:r>
              <a:rPr lang="en-US"/>
              <a:t>optimal strategy and </a:t>
            </a:r>
            <a:r>
              <a:rPr lang="x-none" altLang="en-US"/>
              <a:t>exploits it with </a:t>
            </a:r>
            <a:r>
              <a:rPr lang="en-US"/>
              <a:t>a greedy approach. We can prove it is optimal in single-agent scenarios, but these guarantees are lost in the multi-agent environment. It also </a:t>
            </a:r>
            <a:r>
              <a:rPr lang="x-none" altLang="en-US"/>
              <a:t>can't </a:t>
            </a:r>
            <a:r>
              <a:rPr lang="en-US"/>
              <a:t>handle high-complexity scenarios, and suffers from the Curse of Dimensionality.</a:t>
            </a:r>
            <a:endParaRPr lang="en-US"/>
          </a:p>
          <a:p>
            <a:endParaRPr lang="en-US"/>
          </a:p>
          <a:p>
            <a:r>
              <a:rPr lang="en-US"/>
              <a:t>We can solve the complexity issue through the use of deep-learning techniques, </a:t>
            </a:r>
            <a:r>
              <a:rPr lang="x-none" altLang="en-US"/>
              <a:t>like </a:t>
            </a:r>
            <a:r>
              <a:rPr lang="en-US"/>
              <a:t>DQN</a:t>
            </a:r>
            <a:r>
              <a:rPr lang="x-none" altLang="en-US"/>
              <a:t>,  which </a:t>
            </a:r>
            <a:r>
              <a:rPr lang="en-US"/>
              <a:t>uses a neural network to approximate the Q-function. It keeps a separate more stable network, which is used as the optimization target, and also keeps a data-set of </a:t>
            </a:r>
            <a:r>
              <a:rPr lang="x-none" altLang="en-US"/>
              <a:t>agent transitions </a:t>
            </a:r>
            <a:r>
              <a:rPr lang="en-US"/>
              <a:t>to perform batch learning.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en-US"/>
              <a:t>For some context, </a:t>
            </a:r>
            <a:r>
              <a:rPr lang="en-US"/>
              <a:t>Q-learning is a </a:t>
            </a:r>
            <a:r>
              <a:rPr lang="x-none" altLang="en-US"/>
              <a:t>popular</a:t>
            </a:r>
            <a:r>
              <a:rPr lang="en-US"/>
              <a:t> algorithm </a:t>
            </a:r>
            <a:r>
              <a:rPr lang="x-none" altLang="en-US"/>
              <a:t>that</a:t>
            </a:r>
            <a:r>
              <a:rPr lang="en-US"/>
              <a:t> determines </a:t>
            </a:r>
            <a:r>
              <a:rPr lang="x-none" altLang="en-US"/>
              <a:t>an </a:t>
            </a:r>
            <a:r>
              <a:rPr lang="en-US"/>
              <a:t>optimal strategy and </a:t>
            </a:r>
            <a:r>
              <a:rPr lang="x-none" altLang="en-US"/>
              <a:t>exploits it with </a:t>
            </a:r>
            <a:r>
              <a:rPr lang="en-US"/>
              <a:t>a greedy approach. We can prove it is optimal in single-agent scenarios, but these guarantees are lost in the multi-agent environment. It also </a:t>
            </a:r>
            <a:r>
              <a:rPr lang="x-none" altLang="en-US"/>
              <a:t>can't </a:t>
            </a:r>
            <a:r>
              <a:rPr lang="en-US"/>
              <a:t>handle high-complexity scenarios, and suffers from the Curse of Dimensionality.</a:t>
            </a:r>
            <a:endParaRPr lang="en-US"/>
          </a:p>
          <a:p>
            <a:endParaRPr lang="en-US"/>
          </a:p>
          <a:p>
            <a:r>
              <a:rPr lang="en-US"/>
              <a:t>We can solve the complexity issue through the use of deep-learning techniques, </a:t>
            </a:r>
            <a:r>
              <a:rPr lang="x-none" altLang="en-US"/>
              <a:t>like </a:t>
            </a:r>
            <a:r>
              <a:rPr lang="en-US"/>
              <a:t>DQN</a:t>
            </a:r>
            <a:r>
              <a:rPr lang="x-none" altLang="en-US"/>
              <a:t>,  which </a:t>
            </a:r>
            <a:r>
              <a:rPr lang="en-US"/>
              <a:t>uses a neural network to approximate the Q-function. It keeps a separate more stable network, which is used as the optimization target, and also keeps a data-set of </a:t>
            </a:r>
            <a:r>
              <a:rPr lang="x-none" altLang="en-US"/>
              <a:t>agent transitions </a:t>
            </a:r>
            <a:r>
              <a:rPr lang="en-US"/>
              <a:t>to perform batch learning.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en-US"/>
              <a:t>For some context, </a:t>
            </a:r>
            <a:r>
              <a:rPr lang="en-US"/>
              <a:t>Q-learning is a </a:t>
            </a:r>
            <a:r>
              <a:rPr lang="x-none" altLang="en-US"/>
              <a:t>popular</a:t>
            </a:r>
            <a:r>
              <a:rPr lang="en-US"/>
              <a:t> algorithm </a:t>
            </a:r>
            <a:r>
              <a:rPr lang="x-none" altLang="en-US"/>
              <a:t>that</a:t>
            </a:r>
            <a:r>
              <a:rPr lang="en-US"/>
              <a:t> determines </a:t>
            </a:r>
            <a:r>
              <a:rPr lang="x-none" altLang="en-US"/>
              <a:t>an </a:t>
            </a:r>
            <a:r>
              <a:rPr lang="en-US"/>
              <a:t>optimal strategy and </a:t>
            </a:r>
            <a:r>
              <a:rPr lang="x-none" altLang="en-US"/>
              <a:t>exploits it with </a:t>
            </a:r>
            <a:r>
              <a:rPr lang="en-US"/>
              <a:t>a greedy approach. We can prove it is optimal in single-agent scenarios, but these guarantees are lost in the multi-agent environment. It also </a:t>
            </a:r>
            <a:r>
              <a:rPr lang="x-none" altLang="en-US"/>
              <a:t>can't </a:t>
            </a:r>
            <a:r>
              <a:rPr lang="en-US"/>
              <a:t>handle high-complexity scenarios, and suffers from the Curse of Dimensionality.</a:t>
            </a:r>
            <a:endParaRPr lang="en-US"/>
          </a:p>
          <a:p>
            <a:endParaRPr lang="en-US"/>
          </a:p>
          <a:p>
            <a:r>
              <a:rPr lang="en-US"/>
              <a:t>We can solve the complexity issue through the use of deep-learning techniques, </a:t>
            </a:r>
            <a:r>
              <a:rPr lang="x-none" altLang="en-US"/>
              <a:t>like </a:t>
            </a:r>
            <a:r>
              <a:rPr lang="en-US"/>
              <a:t>DQN</a:t>
            </a:r>
            <a:r>
              <a:rPr lang="x-none" altLang="en-US"/>
              <a:t>,  which </a:t>
            </a:r>
            <a:r>
              <a:rPr lang="en-US"/>
              <a:t>uses a neural network to approximate the Q-function. It keeps a separate more stable network, which is used as the optimization target, and also keeps a data-set of </a:t>
            </a:r>
            <a:r>
              <a:rPr lang="x-none" altLang="en-US"/>
              <a:t>agent transitions </a:t>
            </a:r>
            <a:r>
              <a:rPr lang="en-US"/>
              <a:t>to perform batch learning.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en-US"/>
              <a:t>For some context, </a:t>
            </a:r>
            <a:r>
              <a:rPr lang="en-US"/>
              <a:t>Q-learning is a </a:t>
            </a:r>
            <a:r>
              <a:rPr lang="x-none" altLang="en-US"/>
              <a:t>popular</a:t>
            </a:r>
            <a:r>
              <a:rPr lang="en-US"/>
              <a:t> algorithm </a:t>
            </a:r>
            <a:r>
              <a:rPr lang="x-none" altLang="en-US"/>
              <a:t>that</a:t>
            </a:r>
            <a:r>
              <a:rPr lang="en-US"/>
              <a:t> determines </a:t>
            </a:r>
            <a:r>
              <a:rPr lang="x-none" altLang="en-US"/>
              <a:t>an </a:t>
            </a:r>
            <a:r>
              <a:rPr lang="en-US"/>
              <a:t>optimal strategy and </a:t>
            </a:r>
            <a:r>
              <a:rPr lang="x-none" altLang="en-US"/>
              <a:t>exploits it with </a:t>
            </a:r>
            <a:r>
              <a:rPr lang="en-US"/>
              <a:t>a greedy approach. We can prove it is optimal in single-agent scenarios, but these guarantees are lost in the multi-agent environment. It also </a:t>
            </a:r>
            <a:r>
              <a:rPr lang="x-none" altLang="en-US"/>
              <a:t>can't </a:t>
            </a:r>
            <a:r>
              <a:rPr lang="en-US"/>
              <a:t>handle high-complexity scenarios, and suffers from the Curse of Dimensionality.</a:t>
            </a:r>
            <a:endParaRPr lang="en-US"/>
          </a:p>
          <a:p>
            <a:endParaRPr lang="en-US"/>
          </a:p>
          <a:p>
            <a:r>
              <a:rPr lang="en-US"/>
              <a:t>We can solve the complexity issue through the use of deep-learning techniques, </a:t>
            </a:r>
            <a:r>
              <a:rPr lang="x-none" altLang="en-US"/>
              <a:t>like </a:t>
            </a:r>
            <a:r>
              <a:rPr lang="en-US"/>
              <a:t>DQN</a:t>
            </a:r>
            <a:r>
              <a:rPr lang="x-none" altLang="en-US"/>
              <a:t>,  which </a:t>
            </a:r>
            <a:r>
              <a:rPr lang="en-US"/>
              <a:t>uses a neural network to approximate the Q-function. It keeps a separate more stable network, which is used as the optimization target, and also keeps a data-set of </a:t>
            </a:r>
            <a:r>
              <a:rPr lang="x-none" altLang="en-US"/>
              <a:t>agent transitions </a:t>
            </a:r>
            <a:r>
              <a:rPr lang="en-US"/>
              <a:t>to perform batch learning.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x-none" altLang="en-US" smtClean="0"/>
              <a:t>October 25</a:t>
            </a:r>
            <a:r>
              <a:rPr lang="en-US" smtClean="0"/>
              <a:t>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IRIS Talk</a:t>
            </a:r>
            <a:r>
              <a:rPr lang="en-US">
                <a:sym typeface="+mn-ea"/>
              </a:rPr>
              <a:t>, </a:t>
            </a:r>
            <a:r>
              <a:rPr lang="x-none" altLang="en-US">
                <a:sym typeface="+mn-ea"/>
              </a:rPr>
              <a:t>IRIS Lab, Aveiro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3995"/>
            <a:ext cx="10515600" cy="6413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4900"/>
            <a:ext cx="10515600" cy="50730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x-none" altLang="en-US" smtClean="0"/>
              <a:t>October 25</a:t>
            </a:r>
            <a:r>
              <a:rPr lang="en-US" smtClean="0"/>
              <a:t>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IRIS Talk</a:t>
            </a:r>
            <a:r>
              <a:rPr lang="en-US">
                <a:sym typeface="+mn-ea"/>
              </a:rPr>
              <a:t>, </a:t>
            </a:r>
            <a:r>
              <a:rPr lang="x-none" altLang="en-US">
                <a:sym typeface="+mn-ea"/>
              </a:rPr>
              <a:t>IRIS Lab, Aveiro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x-none" altLang="en-US" smtClean="0"/>
              <a:t>25/10/2017 25 October,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x-none" altLang="en-US"/>
              <a:t>IRIS Talk</a:t>
            </a:r>
            <a:r>
              <a:rPr lang="en-US"/>
              <a:t>, </a:t>
            </a:r>
            <a:r>
              <a:rPr lang="x-none" altLang="en-US"/>
              <a:t>IRIS Lab, Aveiro</a:t>
            </a:r>
            <a:endParaRPr lang="x-none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08335" y="26035"/>
            <a:ext cx="537210" cy="5549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588115" y="89535"/>
            <a:ext cx="531495" cy="774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1155" y="891540"/>
            <a:ext cx="11468100" cy="76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19740" y="586105"/>
            <a:ext cx="891540" cy="2146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microsoft.com/office/2007/relationships/media" Target="/media/david/StorageWin/sh17_2.wmv" TargetMode="External"/><Relationship Id="rId1" Type="http://schemas.openxmlformats.org/officeDocument/2006/relationships/video" Target="/media/david/StorageWin/sh17_2.wmv" TargetMode="Externa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1950720"/>
          </a:xfrm>
        </p:spPr>
        <p:txBody>
          <a:bodyPr>
            <a:normAutofit fontScale="90000"/>
          </a:bodyPr>
          <a:p>
            <a:r>
              <a:rPr lang="en-US"/>
              <a:t>Voice Recognition Services for Autonomous Driving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3111500"/>
          </a:xfrm>
        </p:spPr>
        <p:txBody>
          <a:bodyPr>
            <a:normAutofit lnSpcReduction="20000"/>
          </a:bodyPr>
          <a:p>
            <a:r>
              <a:rPr lang="en-US" u="sng"/>
              <a:t>David Simões</a:t>
            </a:r>
            <a:r>
              <a:rPr lang="en-US"/>
              <a:t>, </a:t>
            </a:r>
            <a:r>
              <a:rPr lang="x-none" altLang="en-US"/>
              <a:t>Herlander Santos, Hugo Dias, </a:t>
            </a:r>
            <a:endParaRPr lang="x-none" altLang="en-US"/>
          </a:p>
          <a:p>
            <a:r>
              <a:rPr lang="x-none" altLang="en-US"/>
              <a:t>Roger Salgado, Rui Mendes</a:t>
            </a:r>
            <a:endParaRPr lang="en-US"/>
          </a:p>
          <a:p>
            <a:endParaRPr lang="x-none" altLang="en-US" sz="900"/>
          </a:p>
          <a:p>
            <a:r>
              <a:rPr lang="en-US" sz="1600" u="sng"/>
              <a:t>david.simões@ua.pt</a:t>
            </a:r>
            <a:r>
              <a:rPr lang="en-US" sz="1600"/>
              <a:t>, herlander-j-santos@alticelabs.com, hugo-r-dias@alticelabs.com</a:t>
            </a:r>
            <a:r>
              <a:rPr lang="x-none" altLang="en-US" sz="1600"/>
              <a:t>, </a:t>
            </a:r>
            <a:endParaRPr lang="x-none" altLang="en-US" sz="1600"/>
          </a:p>
          <a:p>
            <a:r>
              <a:rPr lang="x-none" altLang="en-US" sz="1600"/>
              <a:t>roger-a-salgado@alticelabs.com, ruidamendes@ua.pt</a:t>
            </a:r>
            <a:endParaRPr lang="x-none" altLang="en-US" sz="1600"/>
          </a:p>
          <a:p>
            <a:endParaRPr lang="en-US"/>
          </a:p>
          <a:p>
            <a:endParaRPr lang="x-none" altLang="en-US" sz="900"/>
          </a:p>
          <a:p>
            <a:r>
              <a:rPr lang="x-none" altLang="en-US"/>
              <a:t>Sunset Hackathon 2017</a:t>
            </a:r>
            <a:r>
              <a:rPr lang="en-US"/>
              <a:t> 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r>
              <a:rPr lang="x-none" altLang="en-US" smtClean="0"/>
              <a:t>October 25</a:t>
            </a:r>
            <a:r>
              <a:rPr lang="en-US" smtClean="0"/>
              <a:t>,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x-none" altLang="en-US">
                <a:sym typeface="+mn-ea"/>
              </a:rPr>
              <a:t>IRIS Talk</a:t>
            </a:r>
            <a:r>
              <a:rPr lang="en-US">
                <a:sym typeface="+mn-ea"/>
              </a:rPr>
              <a:t>, </a:t>
            </a:r>
            <a:r>
              <a:rPr lang="x-none" altLang="en-US">
                <a:sym typeface="+mn-ea"/>
              </a:rPr>
              <a:t>IRIS Lab, Aveiro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Vehicle Control Unit</a:t>
            </a:r>
            <a:endParaRPr lang="x-none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r>
              <a:rPr lang="x-none" altLang="en-US" smtClean="0">
                <a:sym typeface="+mn-ea"/>
              </a:rPr>
              <a:t>October 25</a:t>
            </a:r>
            <a:r>
              <a:rPr lang="en-US" smtClean="0">
                <a:sym typeface="+mn-ea"/>
              </a:rPr>
              <a:t>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x-none" altLang="en-US">
                <a:sym typeface="+mn-ea"/>
              </a:rPr>
              <a:t>IRIS Talk</a:t>
            </a:r>
            <a:r>
              <a:rPr lang="en-US">
                <a:sym typeface="+mn-ea"/>
              </a:rPr>
              <a:t>, </a:t>
            </a:r>
            <a:r>
              <a:rPr lang="x-none" altLang="en-US">
                <a:sym typeface="+mn-ea"/>
              </a:rPr>
              <a:t>IRIS Lab, Aveiro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3505200" y="1488440"/>
            <a:ext cx="3827780" cy="6419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US"/>
              <a:t>Map intents to actions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Return appropriate responses</a:t>
            </a:r>
            <a:endParaRPr lang="x-none" alt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317750" y="2341245"/>
            <a:ext cx="0" cy="517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391920" y="2956560"/>
            <a:ext cx="1928495" cy="108648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Vehicle Control Unit</a:t>
            </a:r>
            <a:endParaRPr lang="x-none" alt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455670" y="3575685"/>
            <a:ext cx="775335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352550" y="1447800"/>
            <a:ext cx="1979930" cy="7512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Voice Interaction Unit</a:t>
            </a:r>
            <a:endParaRPr lang="x-none" alt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492375" y="2353945"/>
            <a:ext cx="1905" cy="5022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351915" y="4732020"/>
            <a:ext cx="1979930" cy="7512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Sensor Control Unit</a:t>
            </a:r>
            <a:endParaRPr lang="x-none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3463290" y="4697095"/>
            <a:ext cx="3827780" cy="916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US"/>
              <a:t>Read user input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Read car state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Execute actions</a:t>
            </a:r>
            <a:endParaRPr lang="x-none" alt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317750" y="4119245"/>
            <a:ext cx="0" cy="517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492375" y="4131945"/>
            <a:ext cx="1905" cy="5022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391025" y="3205480"/>
            <a:ext cx="1979930" cy="7512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Vehicle Display Unit</a:t>
            </a:r>
            <a:endParaRPr lang="x-none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6440170" y="3259455"/>
            <a:ext cx="4500880" cy="6419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US"/>
              <a:t>Update Sensor Information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Execute entertainment commands</a:t>
            </a:r>
            <a:endParaRPr lang="x-none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Demo</a:t>
            </a:r>
            <a:endParaRPr lang="x-none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r>
              <a:rPr lang="x-none" altLang="en-US" smtClean="0">
                <a:sym typeface="+mn-ea"/>
              </a:rPr>
              <a:t>October 25</a:t>
            </a:r>
            <a:r>
              <a:rPr lang="en-US" smtClean="0">
                <a:sym typeface="+mn-ea"/>
              </a:rPr>
              <a:t>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x-none" altLang="en-US">
                <a:sym typeface="+mn-ea"/>
              </a:rPr>
              <a:t>IRIS Talk</a:t>
            </a:r>
            <a:r>
              <a:rPr lang="en-US">
                <a:sym typeface="+mn-ea"/>
              </a:rPr>
              <a:t>, </a:t>
            </a:r>
            <a:r>
              <a:rPr lang="x-none" altLang="en-US">
                <a:sym typeface="+mn-ea"/>
              </a:rPr>
              <a:t>IRIS Lab, Aveiro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3" name="sh17_2.wmv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16810" y="1061720"/>
            <a:ext cx="7889240" cy="5201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Results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x-none"/>
              <a:t>1st Place in Sunset Hackathon '17</a:t>
            </a:r>
            <a:endParaRPr lang="x-none"/>
          </a:p>
          <a:p>
            <a:r>
              <a:rPr lang="x-none"/>
              <a:t>Bosch intends to continue project</a:t>
            </a:r>
            <a:endParaRPr lang="x-non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r>
              <a:rPr lang="x-none" altLang="en-US" smtClean="0">
                <a:sym typeface="+mn-ea"/>
              </a:rPr>
              <a:t>October 25</a:t>
            </a:r>
            <a:r>
              <a:rPr lang="en-US" smtClean="0">
                <a:sym typeface="+mn-ea"/>
              </a:rPr>
              <a:t>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x-none" altLang="en-US">
                <a:sym typeface="+mn-ea"/>
              </a:rPr>
              <a:t>IRIS Talk</a:t>
            </a:r>
            <a:r>
              <a:rPr lang="en-US">
                <a:sym typeface="+mn-ea"/>
              </a:rPr>
              <a:t>, </a:t>
            </a:r>
            <a:r>
              <a:rPr lang="x-none" altLang="en-US">
                <a:sym typeface="+mn-ea"/>
              </a:rPr>
              <a:t>IRIS Lab, Aveiro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6270" y="2635885"/>
            <a:ext cx="4749165" cy="32175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65" y="2056130"/>
            <a:ext cx="5465445" cy="4098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95" y="594995"/>
            <a:ext cx="4769485" cy="22783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1950720"/>
          </a:xfrm>
        </p:spPr>
        <p:txBody>
          <a:bodyPr>
            <a:normAutofit fontScale="90000"/>
          </a:bodyPr>
          <a:p>
            <a:r>
              <a:rPr lang="en-US"/>
              <a:t>Voice Recognition Services for Autonomous Driving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30855"/>
            <a:ext cx="9144000" cy="3111500"/>
          </a:xfrm>
        </p:spPr>
        <p:txBody>
          <a:bodyPr>
            <a:normAutofit lnSpcReduction="20000"/>
          </a:bodyPr>
          <a:p>
            <a:r>
              <a:rPr lang="en-US" sz="1600" u="sng"/>
              <a:t>David Simões</a:t>
            </a:r>
            <a:r>
              <a:rPr lang="en-US" sz="1600"/>
              <a:t>, </a:t>
            </a:r>
            <a:r>
              <a:rPr lang="x-none" altLang="en-US" sz="1600"/>
              <a:t>Herlander Santos, Hugo Dias, </a:t>
            </a:r>
            <a:endParaRPr lang="x-none" altLang="en-US" sz="1600"/>
          </a:p>
          <a:p>
            <a:r>
              <a:rPr lang="x-none" altLang="en-US" sz="1400"/>
              <a:t>Roger Salgado, Rui Mendes</a:t>
            </a:r>
            <a:endParaRPr lang="x-none" altLang="en-US" sz="1400"/>
          </a:p>
          <a:p>
            <a:endParaRPr lang="x-none" altLang="en-US" sz="1200"/>
          </a:p>
          <a:p>
            <a:r>
              <a:rPr lang="en-US" sz="1400" u="sng"/>
              <a:t>david.simões@ua.pt</a:t>
            </a:r>
            <a:r>
              <a:rPr lang="en-US" sz="1400"/>
              <a:t>, herlander-j-santos@alticelabs.com, hugo-r-dias@alticelabs.com</a:t>
            </a:r>
            <a:r>
              <a:rPr lang="x-none" altLang="en-US" sz="1400"/>
              <a:t>, </a:t>
            </a:r>
            <a:endParaRPr lang="x-none" altLang="en-US" sz="1400"/>
          </a:p>
          <a:p>
            <a:r>
              <a:rPr lang="x-none" altLang="en-US" sz="1400"/>
              <a:t>roger-a-salgado@alticelabs.com, ruidamendes@ua.pt</a:t>
            </a:r>
            <a:endParaRPr lang="x-none" altLang="en-US" sz="1400"/>
          </a:p>
          <a:p>
            <a:endParaRPr lang="x-none" altLang="en-US" sz="1200"/>
          </a:p>
          <a:p>
            <a:endParaRPr lang="x-none" altLang="en-US" sz="1000"/>
          </a:p>
          <a:p>
            <a:r>
              <a:rPr lang="x-none" sz="4400"/>
              <a:t>Thank you!</a:t>
            </a:r>
            <a:endParaRPr lang="x-none" sz="4400"/>
          </a:p>
          <a:p>
            <a:r>
              <a:rPr lang="x-none" sz="4400"/>
              <a:t>Questions?</a:t>
            </a:r>
            <a:endParaRPr lang="x-none" sz="440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r>
              <a:rPr lang="x-none" altLang="en-US" smtClean="0"/>
              <a:t>October 25</a:t>
            </a:r>
            <a:r>
              <a:rPr lang="en-US" smtClean="0"/>
              <a:t>,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x-none" altLang="en-US">
                <a:sym typeface="+mn-ea"/>
              </a:rPr>
              <a:t>IRIS Talk</a:t>
            </a:r>
            <a:r>
              <a:rPr lang="en-US">
                <a:sym typeface="+mn-ea"/>
              </a:rPr>
              <a:t>, </a:t>
            </a:r>
            <a:r>
              <a:rPr lang="x-none" altLang="en-US">
                <a:sym typeface="+mn-ea"/>
              </a:rPr>
              <a:t>IRIS Lab, Aveiro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Outline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x-none" altLang="en-US"/>
              <a:t>Challenge</a:t>
            </a:r>
            <a:endParaRPr lang="x-none" altLang="en-US"/>
          </a:p>
          <a:p>
            <a:r>
              <a:rPr lang="x-none" altLang="en-US"/>
              <a:t>Architecture</a:t>
            </a:r>
            <a:endParaRPr lang="x-none" altLang="en-US"/>
          </a:p>
          <a:p>
            <a:r>
              <a:rPr lang="x-none" altLang="en-US"/>
              <a:t>Components</a:t>
            </a:r>
            <a:endParaRPr lang="x-none" altLang="en-US"/>
          </a:p>
          <a:p>
            <a:r>
              <a:rPr lang="x-none" altLang="en-US"/>
              <a:t>Demo</a:t>
            </a:r>
            <a:endParaRPr lang="x-none" altLang="en-US"/>
          </a:p>
          <a:p>
            <a:r>
              <a:rPr lang="x-none" altLang="en-US"/>
              <a:t>Results</a:t>
            </a:r>
            <a:endParaRPr lang="x-none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r>
              <a:rPr lang="x-none" altLang="en-US" smtClean="0">
                <a:sym typeface="+mn-ea"/>
              </a:rPr>
              <a:t>October 25</a:t>
            </a:r>
            <a:r>
              <a:rPr lang="en-US" smtClean="0">
                <a:sym typeface="+mn-ea"/>
              </a:rPr>
              <a:t>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x-none" altLang="en-US">
                <a:sym typeface="+mn-ea"/>
              </a:rPr>
              <a:t>IRIS Talk</a:t>
            </a:r>
            <a:r>
              <a:rPr lang="en-US">
                <a:sym typeface="+mn-ea"/>
              </a:rPr>
              <a:t>, </a:t>
            </a:r>
            <a:r>
              <a:rPr lang="x-none" altLang="en-US">
                <a:sym typeface="+mn-ea"/>
              </a:rPr>
              <a:t>IRIS Lab, Aveiro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Challenge</a:t>
            </a:r>
            <a:endParaRPr lang="x-none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/>
          </a:bodyPr>
          <a:p>
            <a:r>
              <a:t>​</a:t>
            </a:r>
            <a:r>
              <a:rPr lang="x-none"/>
              <a:t>BOSCH: </a:t>
            </a:r>
            <a:r>
              <a:t>Integra</a:t>
            </a:r>
            <a:r>
              <a:rPr lang="x-none"/>
              <a:t>ting Voice Recognition Services for autonomous driving or cabin interaction </a:t>
            </a:r>
            <a:endParaRPr lang="x-none"/>
          </a:p>
          <a:p>
            <a:endParaRPr lang="x-none"/>
          </a:p>
          <a:p>
            <a:r>
              <a:rPr lang="x-none"/>
              <a:t>Voice interaction</a:t>
            </a:r>
            <a:endParaRPr lang="x-none" sz="2400"/>
          </a:p>
          <a:p>
            <a:pPr lvl="1"/>
            <a:r>
              <a:rPr lang="x-none" sz="2400"/>
              <a:t>Occupant identification</a:t>
            </a:r>
            <a:endParaRPr lang="x-none" sz="2400"/>
          </a:p>
          <a:p>
            <a:pPr lvl="1"/>
            <a:r>
              <a:rPr lang="x-none" sz="2400"/>
              <a:t>Occupant localization</a:t>
            </a:r>
            <a:endParaRPr lang="x-none" sz="2400"/>
          </a:p>
          <a:p>
            <a:pPr lvl="0"/>
            <a:r>
              <a:rPr lang="x-none">
                <a:sym typeface="+mn-ea"/>
              </a:rPr>
              <a:t>Personal Assistant</a:t>
            </a:r>
            <a:endParaRPr lang="x-none">
              <a:sym typeface="+mn-ea"/>
            </a:endParaRPr>
          </a:p>
          <a:p>
            <a:pPr lvl="1"/>
            <a:r>
              <a:rPr lang="x-none">
                <a:sym typeface="+mn-ea"/>
              </a:rPr>
              <a:t>Route identification/suggestion</a:t>
            </a:r>
            <a:endParaRPr lang="x-none">
              <a:sym typeface="+mn-ea"/>
            </a:endParaRPr>
          </a:p>
          <a:p>
            <a:pPr lvl="1"/>
            <a:r>
              <a:rPr lang="x-none">
                <a:sym typeface="+mn-ea"/>
              </a:rPr>
              <a:t>On-line profile integration</a:t>
            </a:r>
            <a:endParaRPr lang="x-none">
              <a:sym typeface="+mn-ea"/>
            </a:endParaRPr>
          </a:p>
          <a:p>
            <a:pPr lvl="0"/>
            <a:r>
              <a:rPr lang="x-none" sz="2800">
                <a:sym typeface="+mn-ea"/>
              </a:rPr>
              <a:t>Cabin interaction </a:t>
            </a:r>
            <a:endParaRPr lang="x-none" sz="2800">
              <a:sym typeface="+mn-ea"/>
            </a:endParaRPr>
          </a:p>
          <a:p>
            <a:pPr lvl="1"/>
            <a:r>
              <a:rPr lang="x-none" sz="2400">
                <a:sym typeface="+mn-ea"/>
              </a:rPr>
              <a:t>Radio, ACU, ...</a:t>
            </a:r>
            <a:endParaRPr lang="x-none" sz="2400"/>
          </a:p>
          <a:p>
            <a:pPr lvl="1"/>
            <a:r>
              <a:rPr lang="x-none" sz="2400"/>
              <a:t>Windows, trunk, ...</a:t>
            </a:r>
            <a:endParaRPr lang="x-none" sz="2400"/>
          </a:p>
          <a:p/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r>
              <a:rPr lang="x-none" altLang="en-US" smtClean="0">
                <a:sym typeface="+mn-ea"/>
              </a:rPr>
              <a:t>October 25</a:t>
            </a:r>
            <a:r>
              <a:rPr lang="en-US" smtClean="0">
                <a:sym typeface="+mn-ea"/>
              </a:rPr>
              <a:t>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x-none" altLang="en-US">
                <a:sym typeface="+mn-ea"/>
              </a:rPr>
              <a:t>IRIS Talk</a:t>
            </a:r>
            <a:r>
              <a:rPr lang="en-US">
                <a:sym typeface="+mn-ea"/>
              </a:rPr>
              <a:t>, </a:t>
            </a:r>
            <a:r>
              <a:rPr lang="x-none" altLang="en-US">
                <a:sym typeface="+mn-ea"/>
              </a:rPr>
              <a:t>IRIS Lab, Aveiro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Architecture - Main Components</a:t>
            </a:r>
            <a:endParaRPr lang="x-none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r>
              <a:rPr lang="x-none" altLang="en-US" smtClean="0">
                <a:sym typeface="+mn-ea"/>
              </a:rPr>
              <a:t>October 25</a:t>
            </a:r>
            <a:r>
              <a:rPr lang="en-US" smtClean="0">
                <a:sym typeface="+mn-ea"/>
              </a:rPr>
              <a:t>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x-none" altLang="en-US">
                <a:sym typeface="+mn-ea"/>
              </a:rPr>
              <a:t>IRIS Talk</a:t>
            </a:r>
            <a:r>
              <a:rPr lang="en-US">
                <a:sym typeface="+mn-ea"/>
              </a:rPr>
              <a:t>, </a:t>
            </a:r>
            <a:r>
              <a:rPr lang="x-none" altLang="en-US">
                <a:sym typeface="+mn-ea"/>
              </a:rPr>
              <a:t>IRIS Lab, Aveiro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84225" y="2789555"/>
            <a:ext cx="2769235" cy="5441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Voice Interaction Unit</a:t>
            </a:r>
            <a:endParaRPr lang="x-none" altLang="en-US"/>
          </a:p>
        </p:txBody>
      </p:sp>
      <p:sp>
        <p:nvSpPr>
          <p:cNvPr id="12" name="Rectangle 11"/>
          <p:cNvSpPr/>
          <p:nvPr/>
        </p:nvSpPr>
        <p:spPr>
          <a:xfrm>
            <a:off x="768985" y="1702435"/>
            <a:ext cx="2781300" cy="5441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Vehicle Control Unit</a:t>
            </a:r>
            <a:endParaRPr lang="x-none" altLang="en-US"/>
          </a:p>
        </p:txBody>
      </p:sp>
      <p:sp>
        <p:nvSpPr>
          <p:cNvPr id="16" name="Rectangle 15"/>
          <p:cNvSpPr/>
          <p:nvPr/>
        </p:nvSpPr>
        <p:spPr>
          <a:xfrm>
            <a:off x="753110" y="3880485"/>
            <a:ext cx="2781300" cy="5441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Vehicle Display Unit</a:t>
            </a:r>
            <a:endParaRPr lang="x-none" altLang="en-US"/>
          </a:p>
        </p:txBody>
      </p:sp>
      <p:sp>
        <p:nvSpPr>
          <p:cNvPr id="17" name="Rectangle 16"/>
          <p:cNvSpPr/>
          <p:nvPr/>
        </p:nvSpPr>
        <p:spPr>
          <a:xfrm>
            <a:off x="741045" y="4985385"/>
            <a:ext cx="2781300" cy="5441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Sensor Control Unit</a:t>
            </a:r>
            <a:endParaRPr lang="x-none" altLang="en-US"/>
          </a:p>
        </p:txBody>
      </p:sp>
      <p:sp>
        <p:nvSpPr>
          <p:cNvPr id="18" name="Text Box 17"/>
          <p:cNvSpPr txBox="1"/>
          <p:nvPr/>
        </p:nvSpPr>
        <p:spPr>
          <a:xfrm>
            <a:off x="3682365" y="2590165"/>
            <a:ext cx="4321810" cy="916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US"/>
              <a:t>Voice recognition / localization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Voice -&gt; Text -&gt; Intent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Text Reply -&gt; Speech</a:t>
            </a:r>
            <a:endParaRPr lang="x-none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3682365" y="1526540"/>
            <a:ext cx="4321810" cy="916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US"/>
              <a:t>Central logic unit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Fetches / stores / feeds user data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Links all other units</a:t>
            </a:r>
            <a:endParaRPr lang="x-none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3682365" y="3853815"/>
            <a:ext cx="4321810" cy="6419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US"/>
              <a:t>Graphical display for feedback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Entertainment system</a:t>
            </a:r>
            <a:endParaRPr lang="x-none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3682365" y="4794885"/>
            <a:ext cx="6856730" cy="916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US"/>
              <a:t>Car sensors (temperature, speed, RPM, ...)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Car components (windows, trunk, ...)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HMI components (microphone arrays, motion detection, ...)</a:t>
            </a:r>
            <a:endParaRPr lang="x-none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060" y="983615"/>
            <a:ext cx="9924415" cy="5588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Architecture</a:t>
            </a:r>
            <a:endParaRPr lang="x-none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r>
              <a:rPr lang="x-none" altLang="en-US" smtClean="0">
                <a:sym typeface="+mn-ea"/>
              </a:rPr>
              <a:t>October 25</a:t>
            </a:r>
            <a:r>
              <a:rPr lang="en-US" smtClean="0">
                <a:sym typeface="+mn-ea"/>
              </a:rPr>
              <a:t>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x-none" altLang="en-US">
                <a:sym typeface="+mn-ea"/>
              </a:rPr>
              <a:t>IRIS Talk</a:t>
            </a:r>
            <a:r>
              <a:rPr lang="en-US">
                <a:sym typeface="+mn-ea"/>
              </a:rPr>
              <a:t>, </a:t>
            </a:r>
            <a:r>
              <a:rPr lang="x-none" altLang="en-US">
                <a:sym typeface="+mn-ea"/>
              </a:rPr>
              <a:t>IRIS Lab, Aveiro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Voice Interaction Unit</a:t>
            </a:r>
            <a:endParaRPr lang="x-none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r>
              <a:rPr lang="x-none" altLang="en-US" smtClean="0">
                <a:sym typeface="+mn-ea"/>
              </a:rPr>
              <a:t>October 25</a:t>
            </a:r>
            <a:r>
              <a:rPr lang="en-US" smtClean="0">
                <a:sym typeface="+mn-ea"/>
              </a:rPr>
              <a:t>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x-none" altLang="en-US">
                <a:sym typeface="+mn-ea"/>
              </a:rPr>
              <a:t>IRIS Talk</a:t>
            </a:r>
            <a:r>
              <a:rPr lang="en-US">
                <a:sym typeface="+mn-ea"/>
              </a:rPr>
              <a:t>, </a:t>
            </a:r>
            <a:r>
              <a:rPr lang="x-none" altLang="en-US">
                <a:sym typeface="+mn-ea"/>
              </a:rPr>
              <a:t>IRIS Lab, Aveiro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55800" y="3968750"/>
            <a:ext cx="2769235" cy="5702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LUIS</a:t>
            </a:r>
            <a:endParaRPr lang="x-none" altLang="en-US"/>
          </a:p>
          <a:p>
            <a:pPr algn="ctr"/>
            <a:r>
              <a:rPr lang="x-none" altLang="en-US" sz="1200"/>
              <a:t>Microsoft Cognitive Services</a:t>
            </a:r>
            <a:endParaRPr lang="x-none" alt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4850765" y="3940175"/>
            <a:ext cx="4321810" cy="6419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US"/>
              <a:t>Intent Recognition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From text into pre-defined 'intents' </a:t>
            </a:r>
            <a:endParaRPr lang="x-none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7606030" y="2096135"/>
            <a:ext cx="4321810" cy="6419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US"/>
              <a:t>Voice recognition from pre-defined set of users</a:t>
            </a:r>
            <a:endParaRPr lang="x-none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4864100" y="5508625"/>
            <a:ext cx="7132320" cy="367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US"/>
              <a:t>Realistic human voice from pre-defined answers</a:t>
            </a:r>
            <a:endParaRPr lang="x-none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4916170" y="3274060"/>
            <a:ext cx="4575810" cy="367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US"/>
              <a:t>Interpret user speech into text</a:t>
            </a:r>
            <a:endParaRPr lang="x-none" altLang="en-US"/>
          </a:p>
        </p:txBody>
      </p:sp>
      <p:sp>
        <p:nvSpPr>
          <p:cNvPr id="3" name="Rectangle 2"/>
          <p:cNvSpPr/>
          <p:nvPr/>
        </p:nvSpPr>
        <p:spPr>
          <a:xfrm>
            <a:off x="4705350" y="2145030"/>
            <a:ext cx="2769235" cy="529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Speaker Recognition API</a:t>
            </a:r>
            <a:endParaRPr lang="x-none" altLang="en-US"/>
          </a:p>
          <a:p>
            <a:pPr algn="ctr"/>
            <a:r>
              <a:rPr lang="x-none" altLang="en-US" sz="1200"/>
              <a:t>Microsoft Cognitive Services</a:t>
            </a:r>
            <a:endParaRPr lang="x-none" altLang="en-US" sz="1200"/>
          </a:p>
        </p:txBody>
      </p:sp>
      <p:sp>
        <p:nvSpPr>
          <p:cNvPr id="7" name="Rectangle 6"/>
          <p:cNvSpPr/>
          <p:nvPr/>
        </p:nvSpPr>
        <p:spPr>
          <a:xfrm>
            <a:off x="1967230" y="5333365"/>
            <a:ext cx="2769235" cy="5702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Text-to-Speech</a:t>
            </a:r>
            <a:endParaRPr lang="x-none" altLang="en-US"/>
          </a:p>
          <a:p>
            <a:pPr algn="ctr"/>
            <a:r>
              <a:rPr lang="x-none" altLang="en-US" sz="1200"/>
              <a:t>Amazon Polly</a:t>
            </a:r>
            <a:endParaRPr lang="x-none" altLang="en-US" sz="1200"/>
          </a:p>
        </p:txBody>
      </p:sp>
      <p:sp>
        <p:nvSpPr>
          <p:cNvPr id="8" name="Rectangle 7"/>
          <p:cNvSpPr/>
          <p:nvPr/>
        </p:nvSpPr>
        <p:spPr>
          <a:xfrm>
            <a:off x="1960245" y="3155315"/>
            <a:ext cx="2769235" cy="6102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Bing Speech API</a:t>
            </a:r>
            <a:endParaRPr lang="x-none" altLang="en-US"/>
          </a:p>
          <a:p>
            <a:pPr algn="ctr"/>
            <a:r>
              <a:rPr lang="x-none" altLang="en-US" sz="1200"/>
              <a:t>Microsoft Cognitive Services</a:t>
            </a:r>
            <a:endParaRPr lang="x-none" altLang="en-US" sz="12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417955"/>
            <a:ext cx="1377950" cy="11899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205" y="1294765"/>
            <a:ext cx="1740535" cy="6381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05350" y="1421130"/>
            <a:ext cx="2769235" cy="529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Speaker Localization</a:t>
            </a:r>
            <a:endParaRPr lang="x-none" altLang="en-US"/>
          </a:p>
          <a:p>
            <a:pPr algn="ctr"/>
            <a:r>
              <a:rPr lang="x-none" altLang="en-US" sz="1200"/>
              <a:t>Microsoft  Kinect</a:t>
            </a:r>
            <a:endParaRPr lang="x-none" altLang="en-US" sz="1200"/>
          </a:p>
        </p:txBody>
      </p:sp>
      <p:sp>
        <p:nvSpPr>
          <p:cNvPr id="15" name="Text Box 14"/>
          <p:cNvSpPr txBox="1"/>
          <p:nvPr/>
        </p:nvSpPr>
        <p:spPr>
          <a:xfrm>
            <a:off x="7606030" y="1524635"/>
            <a:ext cx="4321810" cy="367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US"/>
              <a:t>Radial localization</a:t>
            </a:r>
            <a:endParaRPr lang="x-none" alt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064000" y="1694180"/>
            <a:ext cx="54356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062730" y="2340610"/>
            <a:ext cx="54356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170555" y="2620645"/>
            <a:ext cx="3175" cy="4959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274060" y="3796665"/>
            <a:ext cx="635" cy="1358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274060" y="4609465"/>
            <a:ext cx="635" cy="1358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274060" y="5155565"/>
            <a:ext cx="635" cy="1358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970405" y="4766945"/>
            <a:ext cx="2781300" cy="3378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Vehicle Control Unit</a:t>
            </a:r>
            <a:endParaRPr lang="x-none" altLang="en-US"/>
          </a:p>
        </p:txBody>
      </p:sp>
      <p:sp>
        <p:nvSpPr>
          <p:cNvPr id="30" name="Rectangle 29"/>
          <p:cNvSpPr/>
          <p:nvPr/>
        </p:nvSpPr>
        <p:spPr>
          <a:xfrm>
            <a:off x="2473960" y="1583055"/>
            <a:ext cx="1461135" cy="88074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Sensor Control Unit</a:t>
            </a:r>
            <a:endParaRPr lang="x-none" alt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847850" y="2066290"/>
            <a:ext cx="54356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" name="Picture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8400" y="2846070"/>
            <a:ext cx="1605280" cy="1605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Sensor Control Unit</a:t>
            </a:r>
            <a:endParaRPr lang="x-none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r>
              <a:rPr lang="x-none" altLang="en-US" smtClean="0">
                <a:sym typeface="+mn-ea"/>
              </a:rPr>
              <a:t>October 25</a:t>
            </a:r>
            <a:r>
              <a:rPr lang="en-US" smtClean="0">
                <a:sym typeface="+mn-ea"/>
              </a:rPr>
              <a:t>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x-none" altLang="en-US">
                <a:sym typeface="+mn-ea"/>
              </a:rPr>
              <a:t>IRIS Talk</a:t>
            </a:r>
            <a:r>
              <a:rPr lang="en-US">
                <a:sym typeface="+mn-ea"/>
              </a:rPr>
              <a:t>, </a:t>
            </a:r>
            <a:r>
              <a:rPr lang="x-none" altLang="en-US">
                <a:sym typeface="+mn-ea"/>
              </a:rPr>
              <a:t>IRIS Lab, Aveiro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3788410" y="4298950"/>
            <a:ext cx="4321810" cy="1464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US"/>
              <a:t>Windows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Trunk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Hood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ACU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...</a:t>
            </a:r>
            <a:endParaRPr lang="x-none" altLang="en-US"/>
          </a:p>
        </p:txBody>
      </p:sp>
      <p:sp>
        <p:nvSpPr>
          <p:cNvPr id="3" name="Rectangle 2"/>
          <p:cNvSpPr/>
          <p:nvPr/>
        </p:nvSpPr>
        <p:spPr>
          <a:xfrm>
            <a:off x="965200" y="1718310"/>
            <a:ext cx="2769235" cy="529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Car Sensors</a:t>
            </a:r>
            <a:endParaRPr lang="x-none" altLang="en-US"/>
          </a:p>
          <a:p>
            <a:pPr algn="ctr"/>
            <a:r>
              <a:rPr lang="x-none" altLang="en-US" sz="1200"/>
              <a:t>Arduino / Virtual</a:t>
            </a:r>
            <a:endParaRPr lang="x-none" altLang="en-US" sz="12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0" y="2464435"/>
            <a:ext cx="1740535" cy="6381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49960" y="4723130"/>
            <a:ext cx="2769235" cy="529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Car Components</a:t>
            </a:r>
            <a:endParaRPr lang="x-none" altLang="en-US"/>
          </a:p>
          <a:p>
            <a:pPr algn="ctr"/>
            <a:r>
              <a:rPr lang="x-none" altLang="en-US" sz="1200"/>
              <a:t>Arduino / Virtual</a:t>
            </a:r>
            <a:endParaRPr lang="x-none" altLang="en-US" sz="1200"/>
          </a:p>
        </p:txBody>
      </p:sp>
      <p:sp>
        <p:nvSpPr>
          <p:cNvPr id="15" name="Text Box 14"/>
          <p:cNvSpPr txBox="1"/>
          <p:nvPr/>
        </p:nvSpPr>
        <p:spPr>
          <a:xfrm>
            <a:off x="3827780" y="1098550"/>
            <a:ext cx="4683125" cy="1739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US"/>
              <a:t>Temperature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Fuel/battery level 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Speed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RPM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GPS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...</a:t>
            </a:r>
            <a:endParaRPr lang="x-none" alt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343150" y="2341245"/>
            <a:ext cx="0" cy="517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391920" y="2956560"/>
            <a:ext cx="1928495" cy="108648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Vehicle Control Unit</a:t>
            </a:r>
            <a:endParaRPr lang="x-none" alt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43150" y="4119245"/>
            <a:ext cx="0" cy="517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287520" y="3523615"/>
            <a:ext cx="2769235" cy="529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HMI Sensors</a:t>
            </a:r>
            <a:endParaRPr lang="x-none" altLang="en-US"/>
          </a:p>
          <a:p>
            <a:pPr algn="ctr"/>
            <a:r>
              <a:rPr lang="x-none" altLang="en-US" sz="1200"/>
              <a:t>Hover, Kinect, Jabra</a:t>
            </a:r>
            <a:endParaRPr lang="x-none" altLang="en-US" sz="120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442970" y="3764280"/>
            <a:ext cx="748665" cy="44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455670" y="3867785"/>
            <a:ext cx="775335" cy="38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955" y="2801620"/>
            <a:ext cx="1249045" cy="124904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252595" y="2830195"/>
            <a:ext cx="2833370" cy="4667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Voice Interaction Unit</a:t>
            </a:r>
            <a:endParaRPr lang="x-none" altLang="en-US"/>
          </a:p>
        </p:txBody>
      </p:sp>
      <p:cxnSp>
        <p:nvCxnSpPr>
          <p:cNvPr id="33" name="Straight Arrow Connector 32"/>
          <p:cNvCxnSpPr>
            <a:stCxn id="16" idx="0"/>
            <a:endCxn id="32" idx="2"/>
          </p:cNvCxnSpPr>
          <p:nvPr/>
        </p:nvCxnSpPr>
        <p:spPr>
          <a:xfrm flipH="1" flipV="1">
            <a:off x="5669280" y="3296920"/>
            <a:ext cx="3175" cy="226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 descr="vlcsnap-2017-10-22-17h38m31s813"/>
          <p:cNvPicPr>
            <a:picLocks noChangeAspect="1"/>
          </p:cNvPicPr>
          <p:nvPr/>
        </p:nvPicPr>
        <p:blipFill>
          <a:blip r:embed="rId4"/>
          <a:srcRect l="48320" t="45552" r="3221" b="36557"/>
          <a:stretch>
            <a:fillRect/>
          </a:stretch>
        </p:blipFill>
        <p:spPr>
          <a:xfrm>
            <a:off x="6315710" y="1076325"/>
            <a:ext cx="2275205" cy="1351280"/>
          </a:xfrm>
          <a:prstGeom prst="rect">
            <a:avLst/>
          </a:prstGeom>
        </p:spPr>
      </p:pic>
      <p:pic>
        <p:nvPicPr>
          <p:cNvPr id="8" name="Picture 7" descr="vlcsnap-2017-10-22-17h38m31s813"/>
          <p:cNvPicPr>
            <a:picLocks noChangeAspect="1"/>
          </p:cNvPicPr>
          <p:nvPr/>
        </p:nvPicPr>
        <p:blipFill>
          <a:blip r:embed="rId5"/>
          <a:srcRect l="48320" t="61821" r="3636" b="23544"/>
          <a:stretch>
            <a:fillRect/>
          </a:stretch>
        </p:blipFill>
        <p:spPr>
          <a:xfrm>
            <a:off x="8488045" y="1074420"/>
            <a:ext cx="2757805" cy="1351280"/>
          </a:xfrm>
          <a:prstGeom prst="rect">
            <a:avLst/>
          </a:prstGeom>
        </p:spPr>
      </p:pic>
      <p:pic>
        <p:nvPicPr>
          <p:cNvPr id="9" name="Picture 8" descr="vlcsnap-2017-10-22-17h41m17s794"/>
          <p:cNvPicPr>
            <a:picLocks noChangeAspect="1"/>
          </p:cNvPicPr>
          <p:nvPr/>
        </p:nvPicPr>
        <p:blipFill>
          <a:blip r:embed="rId6"/>
          <a:srcRect t="9277" r="1914" b="9928"/>
          <a:stretch>
            <a:fillRect/>
          </a:stretch>
        </p:blipFill>
        <p:spPr>
          <a:xfrm>
            <a:off x="5309235" y="4365625"/>
            <a:ext cx="4080510" cy="19380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Vehicle Display Unit</a:t>
            </a:r>
            <a:endParaRPr lang="x-none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r>
              <a:rPr lang="x-none" altLang="en-US" smtClean="0">
                <a:sym typeface="+mn-ea"/>
              </a:rPr>
              <a:t>October 25</a:t>
            </a:r>
            <a:r>
              <a:rPr lang="en-US" smtClean="0">
                <a:sym typeface="+mn-ea"/>
              </a:rPr>
              <a:t>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x-none" altLang="en-US">
                <a:sym typeface="+mn-ea"/>
              </a:rPr>
              <a:t>IRIS Talk</a:t>
            </a:r>
            <a:r>
              <a:rPr lang="en-US">
                <a:sym typeface="+mn-ea"/>
              </a:rPr>
              <a:t>, </a:t>
            </a:r>
            <a:r>
              <a:rPr lang="x-none" altLang="en-US">
                <a:sym typeface="+mn-ea"/>
              </a:rPr>
              <a:t>IRIS Lab, Aveiro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3788410" y="4298950"/>
            <a:ext cx="4321810" cy="1464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US"/>
              <a:t>Spotify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Netflix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Facebook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Google Calendar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...</a:t>
            </a:r>
            <a:endParaRPr lang="x-none" altLang="en-US"/>
          </a:p>
        </p:txBody>
      </p:sp>
      <p:sp>
        <p:nvSpPr>
          <p:cNvPr id="3" name="Rectangle 2"/>
          <p:cNvSpPr/>
          <p:nvPr/>
        </p:nvSpPr>
        <p:spPr>
          <a:xfrm>
            <a:off x="965200" y="1718310"/>
            <a:ext cx="2769235" cy="529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Graphical Feedback</a:t>
            </a:r>
            <a:endParaRPr lang="x-none" altLang="en-US"/>
          </a:p>
          <a:p>
            <a:pPr algn="ctr"/>
            <a:r>
              <a:rPr lang="x-none" altLang="en-US" sz="1200"/>
              <a:t>Flask / Raspberry Pi</a:t>
            </a:r>
            <a:endParaRPr lang="x-none" altLang="en-US" sz="1200"/>
          </a:p>
        </p:txBody>
      </p:sp>
      <p:sp>
        <p:nvSpPr>
          <p:cNvPr id="14" name="Rectangle 13"/>
          <p:cNvSpPr/>
          <p:nvPr/>
        </p:nvSpPr>
        <p:spPr>
          <a:xfrm>
            <a:off x="949960" y="4723130"/>
            <a:ext cx="2769235" cy="529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Entertainment System</a:t>
            </a:r>
            <a:endParaRPr lang="x-none" altLang="en-US"/>
          </a:p>
          <a:p>
            <a:pPr algn="ctr"/>
            <a:r>
              <a:rPr lang="x-none" altLang="en-US" sz="1200"/>
              <a:t>On-line Services</a:t>
            </a:r>
            <a:endParaRPr lang="x-none" altLang="en-US" sz="1200"/>
          </a:p>
        </p:txBody>
      </p:sp>
      <p:sp>
        <p:nvSpPr>
          <p:cNvPr id="15" name="Text Box 14"/>
          <p:cNvSpPr txBox="1"/>
          <p:nvPr/>
        </p:nvSpPr>
        <p:spPr>
          <a:xfrm>
            <a:off x="3827780" y="1454150"/>
            <a:ext cx="4683125" cy="1190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US"/>
              <a:t>Car State Sensors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GPS Route 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Occupant Profiles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...</a:t>
            </a:r>
            <a:endParaRPr lang="x-none" altLang="en-US"/>
          </a:p>
        </p:txBody>
      </p:sp>
      <p:sp>
        <p:nvSpPr>
          <p:cNvPr id="10" name="Rectangle 9"/>
          <p:cNvSpPr/>
          <p:nvPr/>
        </p:nvSpPr>
        <p:spPr>
          <a:xfrm>
            <a:off x="1601470" y="2954655"/>
            <a:ext cx="1463040" cy="10877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Vehicle Control Unit</a:t>
            </a:r>
            <a:endParaRPr lang="x-none" alt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43150" y="4119245"/>
            <a:ext cx="0" cy="517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81250" y="2353945"/>
            <a:ext cx="2540" cy="4946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vlcsnap-2017-10-22-17h38m31s813"/>
          <p:cNvPicPr>
            <a:picLocks noChangeAspect="1"/>
          </p:cNvPicPr>
          <p:nvPr/>
        </p:nvPicPr>
        <p:blipFill>
          <a:blip r:embed="rId1"/>
          <a:srcRect t="361" r="1362" b="47264"/>
          <a:stretch>
            <a:fillRect/>
          </a:stretch>
        </p:blipFill>
        <p:spPr>
          <a:xfrm>
            <a:off x="6207125" y="1363980"/>
            <a:ext cx="5708015" cy="48748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US"/>
              <a:t>Vehicle Display Unit</a:t>
            </a:r>
            <a:endParaRPr lang="x-none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r>
              <a:rPr lang="x-none" altLang="en-US" smtClean="0">
                <a:sym typeface="+mn-ea"/>
              </a:rPr>
              <a:t>October 25</a:t>
            </a:r>
            <a:r>
              <a:rPr lang="en-US" smtClean="0">
                <a:sym typeface="+mn-ea"/>
              </a:rPr>
              <a:t>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x-none" altLang="en-US">
                <a:sym typeface="+mn-ea"/>
              </a:rPr>
              <a:t>IRIS Talk</a:t>
            </a:r>
            <a:r>
              <a:rPr lang="en-US">
                <a:sym typeface="+mn-ea"/>
              </a:rPr>
              <a:t>, </a:t>
            </a:r>
            <a:r>
              <a:rPr lang="x-none" altLang="en-US">
                <a:sym typeface="+mn-ea"/>
              </a:rPr>
              <a:t>IRIS Lab, Aveiro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3788410" y="4298950"/>
            <a:ext cx="4321810" cy="1464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US"/>
              <a:t>Spotify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Netflix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Facebook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Google Calendar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...</a:t>
            </a:r>
            <a:endParaRPr lang="x-none" altLang="en-US"/>
          </a:p>
        </p:txBody>
      </p:sp>
      <p:sp>
        <p:nvSpPr>
          <p:cNvPr id="3" name="Rectangle 2"/>
          <p:cNvSpPr/>
          <p:nvPr/>
        </p:nvSpPr>
        <p:spPr>
          <a:xfrm>
            <a:off x="965200" y="1718310"/>
            <a:ext cx="2769235" cy="529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Graphical Feedback</a:t>
            </a:r>
            <a:endParaRPr lang="x-none" altLang="en-US"/>
          </a:p>
          <a:p>
            <a:pPr algn="ctr"/>
            <a:r>
              <a:rPr lang="x-none" altLang="en-US" sz="1200"/>
              <a:t>Flask / Raspberry Pi</a:t>
            </a:r>
            <a:endParaRPr lang="x-none" altLang="en-US" sz="1200"/>
          </a:p>
        </p:txBody>
      </p:sp>
      <p:sp>
        <p:nvSpPr>
          <p:cNvPr id="14" name="Rectangle 13"/>
          <p:cNvSpPr/>
          <p:nvPr/>
        </p:nvSpPr>
        <p:spPr>
          <a:xfrm>
            <a:off x="949960" y="4723130"/>
            <a:ext cx="2769235" cy="5295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Entertainment System</a:t>
            </a:r>
            <a:endParaRPr lang="x-none" altLang="en-US"/>
          </a:p>
          <a:p>
            <a:pPr algn="ctr"/>
            <a:r>
              <a:rPr lang="x-none" altLang="en-US" sz="1200"/>
              <a:t>On-line Services</a:t>
            </a:r>
            <a:endParaRPr lang="x-none" altLang="en-US" sz="1200"/>
          </a:p>
        </p:txBody>
      </p:sp>
      <p:sp>
        <p:nvSpPr>
          <p:cNvPr id="15" name="Text Box 14"/>
          <p:cNvSpPr txBox="1"/>
          <p:nvPr/>
        </p:nvSpPr>
        <p:spPr>
          <a:xfrm>
            <a:off x="3827780" y="1454150"/>
            <a:ext cx="4683125" cy="1190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x-none" altLang="en-US"/>
              <a:t>Car State Sensors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GPS Route 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Occupant Profiles</a:t>
            </a:r>
            <a:endParaRPr lang="x-none" altLang="en-US"/>
          </a:p>
          <a:p>
            <a:pPr marL="285750" indent="-285750">
              <a:buFont typeface="Arial" charset="0"/>
              <a:buChar char="•"/>
            </a:pPr>
            <a:r>
              <a:rPr lang="x-none" altLang="en-US"/>
              <a:t>...</a:t>
            </a:r>
            <a:endParaRPr lang="x-none" altLang="en-US"/>
          </a:p>
        </p:txBody>
      </p:sp>
      <p:sp>
        <p:nvSpPr>
          <p:cNvPr id="10" name="Rectangle 9"/>
          <p:cNvSpPr/>
          <p:nvPr/>
        </p:nvSpPr>
        <p:spPr>
          <a:xfrm>
            <a:off x="1601470" y="2954655"/>
            <a:ext cx="1463040" cy="10877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x-none" altLang="en-US"/>
              <a:t>Vehicle Control Unit</a:t>
            </a:r>
            <a:endParaRPr lang="x-none" alt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43150" y="4119245"/>
            <a:ext cx="0" cy="517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381250" y="2353945"/>
            <a:ext cx="2540" cy="4946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vlcsnap-2017-10-22-17h38m31s813"/>
          <p:cNvPicPr>
            <a:picLocks noChangeAspect="1"/>
          </p:cNvPicPr>
          <p:nvPr/>
        </p:nvPicPr>
        <p:blipFill>
          <a:blip r:embed="rId1"/>
          <a:srcRect t="45674" r="1362"/>
          <a:stretch>
            <a:fillRect/>
          </a:stretch>
        </p:blipFill>
        <p:spPr>
          <a:xfrm>
            <a:off x="6245860" y="1209040"/>
            <a:ext cx="5708015" cy="50565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buFont typeface="Arial" charset="0"/>
          <a:buChar char="•"/>
          <a:defRPr lang="x-none" altLang="en-US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3300</Words>
  <Application>Kingsoft Office WPP</Application>
  <PresentationFormat>Widescreen</PresentationFormat>
  <Paragraphs>280</Paragraphs>
  <Slides>13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Theme</vt:lpstr>
      <vt:lpstr>Voice Recognition Services for Autonomous Driving</vt:lpstr>
      <vt:lpstr>Outline</vt:lpstr>
      <vt:lpstr>Challenge</vt:lpstr>
      <vt:lpstr>Architecture - Main Components</vt:lpstr>
      <vt:lpstr>Architecture</vt:lpstr>
      <vt:lpstr>Voice Interaction Unit</vt:lpstr>
      <vt:lpstr>Sensor Control Unit</vt:lpstr>
      <vt:lpstr>Vehicle Display Unit</vt:lpstr>
      <vt:lpstr>Vehicle Display Unit</vt:lpstr>
      <vt:lpstr>Vehicle Control Unit</vt:lpstr>
      <vt:lpstr>Demo</vt:lpstr>
      <vt:lpstr>Results</vt:lpstr>
      <vt:lpstr>Voice Recognition Services for Autonomous Driving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Multi-Agent Double Deep Q-Networks</dc:title>
  <dc:creator>david</dc:creator>
  <cp:lastModifiedBy>david</cp:lastModifiedBy>
  <cp:revision>30</cp:revision>
  <dcterms:created xsi:type="dcterms:W3CDTF">2017-10-25T16:29:28Z</dcterms:created>
  <dcterms:modified xsi:type="dcterms:W3CDTF">2017-10-25T16:29:28Z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